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6" r:id="rId11"/>
    <p:sldId id="269" r:id="rId12"/>
    <p:sldId id="265" r:id="rId13"/>
    <p:sldId id="276" r:id="rId14"/>
    <p:sldId id="277" r:id="rId15"/>
    <p:sldId id="279" r:id="rId16"/>
    <p:sldId id="275" r:id="rId17"/>
    <p:sldId id="270" r:id="rId18"/>
    <p:sldId id="271" r:id="rId19"/>
    <p:sldId id="272" r:id="rId20"/>
    <p:sldId id="273" r:id="rId21"/>
    <p:sldId id="274" r:id="rId22"/>
    <p:sldId id="267" r:id="rId23"/>
    <p:sldId id="280" r:id="rId24"/>
    <p:sldId id="281" r:id="rId25"/>
    <p:sldId id="282" r:id="rId2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68"/>
    <p:restoredTop sz="89559" autoAdjust="0"/>
  </p:normalViewPr>
  <p:slideViewPr>
    <p:cSldViewPr snapToGrid="0" snapToObjects="1">
      <p:cViewPr varScale="1">
        <p:scale>
          <a:sx n="92" d="100"/>
          <a:sy n="92" d="100"/>
        </p:scale>
        <p:origin x="-40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E296F-1A0F-8E41-84B7-16A6D58E7CFD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27832-FA4C-FA4C-9D28-20B9079E2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Traditionally, the Methods section of a paper captured the process</a:t>
            </a:r>
          </a:p>
          <a:p>
            <a:r>
              <a:rPr lang="en-US" dirty="0" smtClean="0"/>
              <a:t>In computation, we</a:t>
            </a:r>
            <a:r>
              <a:rPr lang="en-US" baseline="0" dirty="0" smtClean="0"/>
              <a:t> commonly have the methods section + the raw input data</a:t>
            </a:r>
          </a:p>
          <a:p>
            <a:r>
              <a:rPr lang="en-US" dirty="0" smtClean="0"/>
              <a:t>Enterprising</a:t>
            </a:r>
            <a:r>
              <a:rPr lang="en-US" baseline="0" dirty="0" smtClean="0"/>
              <a:t> students add source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27832-FA4C-FA4C-9D28-20B9079E2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0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27832-FA4C-FA4C-9D28-20B9079E21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438" y="1523999"/>
            <a:ext cx="6974761" cy="1844381"/>
          </a:xfrm>
        </p:spPr>
        <p:txBody>
          <a:bodyPr anchor="b">
            <a:norm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 dirty="0" smtClean="0"/>
              <a:t>Click to edit Master </a:t>
            </a:r>
            <a:r>
              <a:rPr lang="en-US" smtClean="0"/>
              <a:t>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438" y="3545840"/>
            <a:ext cx="6974761" cy="104648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6D03-DECE-B946-ABCE-719C49414A2E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8307977" y="4769778"/>
            <a:ext cx="2935" cy="334207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40" y="4407223"/>
            <a:ext cx="2051000" cy="9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2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C8DE-2470-AE4E-8C25-1F22C61C1C99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0733-CCA3-3A4F-A79C-1C43D2C05DEC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07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B7B7-890E-B143-819F-D5152346F96F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C221-4727-AD42-9873-969C6C5AE382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152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9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253E-F39E-794F-BF32-B1B31DF1C76F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3521613"/>
            <a:ext cx="6400800" cy="1130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237893"/>
            <a:ext cx="6400800" cy="3189248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8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C735-848A-1247-AD25-570F48E05A4C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7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1B11-7444-6F42-8889-2B064732EAAE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9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D0CB-D5E7-5D42-9FEC-7D67783817AD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7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2353-7250-DD49-B307-255CB8784FA0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4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3460-0D27-EE49-964B-A1D0C9FF2D9B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A61F-AE71-7243-A0D5-8444C84C9623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51A42-8545-C248-851C-36FE36014F6B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5056" y="4769779"/>
            <a:ext cx="991859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750" b="0" i="0">
                <a:solidFill>
                  <a:schemeClr val="tx1">
                    <a:lumMod val="95000"/>
                  </a:schemeClr>
                </a:solidFill>
                <a:effectLst/>
                <a:latin typeface="+mn-lt"/>
              </a:defRPr>
            </a:lvl1pPr>
          </a:lstStyle>
          <a:p>
            <a:fld id="{9570974E-E7EB-954D-88BC-DE7F2D79F53F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3164" y="4769778"/>
            <a:ext cx="656338" cy="27384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 b="0" i="0" baseline="0">
                <a:solidFill>
                  <a:schemeClr val="tx1">
                    <a:lumMod val="95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8307977" y="4769778"/>
            <a:ext cx="2935" cy="334207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9" y="4769778"/>
            <a:ext cx="746760" cy="241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1" y="4639846"/>
            <a:ext cx="1034076" cy="50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70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all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jpeg"/><Relationship Id="rId10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Metadata and Reproducibility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6D03-DECE-B946-ABCE-719C49414A2E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0" y="0"/>
            <a:ext cx="8720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2" y="-2286"/>
            <a:ext cx="7594117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Decoupling the technology “stack”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67663"/>
              </p:ext>
            </p:extLst>
          </p:nvPr>
        </p:nvGraphicFramePr>
        <p:xfrm>
          <a:off x="1371600" y="923364"/>
          <a:ext cx="6400800" cy="2402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xmlns="" val="172938223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687375678"/>
                    </a:ext>
                  </a:extLst>
                </a:gridCol>
              </a:tblGrid>
              <a:tr h="240254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“Reproducers”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Web Browser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GUIs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Windows</a:t>
                      </a:r>
                      <a:r>
                        <a:rPr lang="en-US" sz="1800" baseline="0" dirty="0" smtClean="0"/>
                        <a:t> / Mac OS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Sample Data and Sample Workflows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“Producers”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Linux CLI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Hadoop / GPFS / </a:t>
                      </a:r>
                      <a:r>
                        <a:rPr lang="en-US" sz="1800" dirty="0" err="1" smtClean="0"/>
                        <a:t>Lustre</a:t>
                      </a:r>
                      <a:endParaRPr lang="en-US" sz="18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Clusters / Clouds / Containers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 smtClean="0"/>
                        <a:t>Dockerfile</a:t>
                      </a:r>
                      <a:r>
                        <a:rPr lang="en-US" sz="1800" dirty="0" smtClean="0"/>
                        <a:t> / </a:t>
                      </a:r>
                      <a:r>
                        <a:rPr lang="en-US" sz="1800" dirty="0" err="1" smtClean="0"/>
                        <a:t>Makefile</a:t>
                      </a:r>
                      <a:r>
                        <a:rPr lang="en-US" sz="1800" dirty="0" smtClean="0"/>
                        <a:t> / </a:t>
                      </a:r>
                      <a:r>
                        <a:rPr lang="en-US" sz="1800" dirty="0" err="1" smtClean="0"/>
                        <a:t>Ansible</a:t>
                      </a: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429417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68" y="3124767"/>
            <a:ext cx="5523939" cy="15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3521613"/>
            <a:ext cx="7277170" cy="1130300"/>
          </a:xfrm>
        </p:spPr>
        <p:txBody>
          <a:bodyPr/>
          <a:lstStyle/>
          <a:p>
            <a:r>
              <a:rPr lang="en-US" dirty="0" smtClean="0"/>
              <a:t>backend infrastructure: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Categorize systems as either Storage or Execution</a:t>
            </a:r>
          </a:p>
          <a:p>
            <a:r>
              <a:rPr lang="en-US" dirty="0" smtClean="0"/>
              <a:t>Describe and support relevant protocols, directories, schedulers, and quotas</a:t>
            </a:r>
          </a:p>
          <a:p>
            <a:r>
              <a:rPr lang="en-US" dirty="0" smtClean="0"/>
              <a:t>Each system includes the credentials to log into the system (SSH Keys, X509, username/password)</a:t>
            </a:r>
          </a:p>
          <a:p>
            <a:r>
              <a:rPr lang="en-US" dirty="0" smtClean="0"/>
              <a:t>Register everything with a JSON document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http</a:t>
            </a:r>
            <a:r>
              <a:rPr lang="en-US" u="sng" dirty="0"/>
              <a:t>://agaveapi.co/documentation/tutorials/system-management-tutorial/</a:t>
            </a:r>
            <a:endParaRPr lang="en-US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infrastructure: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 “App” is a versioned instance of a software package on a specific Execution System</a:t>
            </a:r>
          </a:p>
          <a:p>
            <a:r>
              <a:rPr lang="en-US" dirty="0" smtClean="0"/>
              <a:t>App assets are bundled into a directory and stored on a Storage System</a:t>
            </a:r>
          </a:p>
          <a:p>
            <a:r>
              <a:rPr lang="en-US" dirty="0" smtClean="0"/>
              <a:t>Apps can be private, shared with individual users, or made public</a:t>
            </a:r>
          </a:p>
          <a:p>
            <a:r>
              <a:rPr lang="en-US" dirty="0" smtClean="0"/>
              <a:t>Public apps are compressed, assigned a checksum, and stored in a protected space</a:t>
            </a:r>
          </a:p>
          <a:p>
            <a:pPr marL="0" indent="0">
              <a:buNone/>
            </a:pPr>
            <a:r>
              <a:rPr lang="en-US" u="sng" dirty="0"/>
              <a:t>http://agaveapi.co/documentation/tutorials/app-management-tutorial/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9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Infrastructure: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“Job” is an execution of an App with a specific set of input files and parameters</a:t>
            </a:r>
          </a:p>
          <a:p>
            <a:r>
              <a:rPr lang="en-US" dirty="0" smtClean="0"/>
              <a:t>All jobs are given an ID, all inputs and parameters are preserved, output is also tracked</a:t>
            </a:r>
          </a:p>
          <a:p>
            <a:r>
              <a:rPr lang="en-US" dirty="0" smtClean="0"/>
              <a:t>Jobs can be shared with others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http://agaveapi.co/documentation/tutorials/job-management-tutorial/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4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146" name="Picture 2" descr="AgaveToGo_Landing_Page_fl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790"/>
            <a:ext cx="762000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5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3" y="0"/>
            <a:ext cx="8831134" cy="5148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" y="-2286"/>
            <a:ext cx="9040861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7" y="-2286"/>
            <a:ext cx="9023347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9" y="-2286"/>
            <a:ext cx="8895982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as a second thought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704109"/>
              </p:ext>
            </p:extLst>
          </p:nvPr>
        </p:nvGraphicFramePr>
        <p:xfrm>
          <a:off x="249382" y="228600"/>
          <a:ext cx="8676411" cy="3470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137">
                  <a:extLst>
                    <a:ext uri="{9D8B030D-6E8A-4147-A177-3AD203B41FA5}">
                      <a16:colId xmlns:a16="http://schemas.microsoft.com/office/drawing/2014/main" xmlns="" val="2194050874"/>
                    </a:ext>
                  </a:extLst>
                </a:gridCol>
                <a:gridCol w="2892137">
                  <a:extLst>
                    <a:ext uri="{9D8B030D-6E8A-4147-A177-3AD203B41FA5}">
                      <a16:colId xmlns:a16="http://schemas.microsoft.com/office/drawing/2014/main" xmlns="" val="2442455313"/>
                    </a:ext>
                  </a:extLst>
                </a:gridCol>
                <a:gridCol w="2892137">
                  <a:extLst>
                    <a:ext uri="{9D8B030D-6E8A-4147-A177-3AD203B41FA5}">
                      <a16:colId xmlns:a16="http://schemas.microsoft.com/office/drawing/2014/main" xmlns="" val="3616952944"/>
                    </a:ext>
                  </a:extLst>
                </a:gridCol>
              </a:tblGrid>
              <a:tr h="3470564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Formulate a theory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Gather data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Learn about data storage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Learn about data movement protocols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Lose data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Check out of rehab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Learn about backup and replication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Gather data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Learn about versioning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Start preliminary analysis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Buy a newer laptop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Buy more memory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smtClean="0"/>
                        <a:t>Buy a desktop with more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Buy a bigger monitor &amp; GPUs “for work”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Google “250GB Excel Spreadsheet”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Learn about batch processing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Learn about batch schedulers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Learn about patience.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Learn more about data storage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Learn about distributed systems.</a:t>
                      </a:r>
                    </a:p>
                    <a:p>
                      <a:pPr marL="342900" indent="-342900">
                        <a:buFont typeface="+mj-lt"/>
                        <a:buAutoNum type="arabicPeriod" startAt="14"/>
                      </a:pPr>
                      <a:r>
                        <a:rPr lang="en-US" dirty="0" smtClean="0"/>
                        <a:t>Go back through notes to remember the science question.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Learn R &amp; Python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Learn </a:t>
                      </a:r>
                      <a:r>
                        <a:rPr lang="en-US" dirty="0" err="1" smtClean="0"/>
                        <a:t>linux</a:t>
                      </a:r>
                      <a:r>
                        <a:rPr lang="en-US" dirty="0" smtClean="0"/>
                        <a:t> admin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Finish preliminary analysis.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Grow a ponytail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Write a paper.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Learn about data publishing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Learn about reproducibility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Plot the death of your advisor/dept. head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Apply for grants &amp; research allocations on public systems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Wait to apply next time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Finish analyzing data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smtClean="0"/>
                        <a:t>Reformulate your theory</a:t>
                      </a:r>
                    </a:p>
                    <a:p>
                      <a:pPr marL="342900" indent="-342900">
                        <a:buFont typeface="+mj-lt"/>
                        <a:buAutoNum type="arabicPeriod" startAt="22"/>
                      </a:pPr>
                      <a:r>
                        <a:rPr lang="en-US" dirty="0" err="1" smtClean="0"/>
                        <a:t>Goto</a:t>
                      </a:r>
                      <a:r>
                        <a:rPr lang="en-US" dirty="0" smtClean="0"/>
                        <a:t>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289159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5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6" y="-2286"/>
            <a:ext cx="8919088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Command-line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bitbucket.org/agaveapi/cli</a:t>
            </a:r>
          </a:p>
          <a:p>
            <a:r>
              <a:rPr lang="en-US" dirty="0" smtClean="0"/>
              <a:t>Requires bash and python’s </a:t>
            </a:r>
            <a:r>
              <a:rPr lang="en-US" dirty="0" err="1" smtClean="0"/>
              <a:t>json.tool</a:t>
            </a:r>
            <a:endParaRPr lang="en-US" dirty="0" smtClean="0"/>
          </a:p>
          <a:p>
            <a:r>
              <a:rPr lang="en-US" dirty="0" smtClean="0"/>
              <a:t>Uses caching for authentication</a:t>
            </a:r>
          </a:p>
          <a:p>
            <a:r>
              <a:rPr lang="en-US" dirty="0" smtClean="0"/>
              <a:t>Parses JSON responses to condense output</a:t>
            </a:r>
          </a:p>
          <a:p>
            <a:endParaRPr lang="en-US" dirty="0" smtClean="0"/>
          </a:p>
          <a:p>
            <a:r>
              <a:rPr lang="en-US" dirty="0" smtClean="0"/>
              <a:t>As a Linux user, this is home-sweet-home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8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Jupyter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Bleeding edge research will never be on a webpage</a:t>
            </a:r>
          </a:p>
          <a:p>
            <a:r>
              <a:rPr lang="en-US" dirty="0" smtClean="0"/>
              <a:t>Data exploration “outside the app” also needs to be captured</a:t>
            </a:r>
          </a:p>
          <a:p>
            <a:r>
              <a:rPr lang="en-US" dirty="0" smtClean="0"/>
              <a:t>An infrastructure for responsible computing at scale inevitably must support responsible data exploration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has broad OS support, domain adoption, domain libraries, and a more interactive UI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100" name="Picture 4" descr="http://rllukitvexd0gj49.zippykid.netdna-cdn.com/wp-content/uploads/2013/10/bridge-misma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69" y="2868706"/>
            <a:ext cx="2381533" cy="17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0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agavepy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github.com/TACC/</a:t>
            </a:r>
            <a:r>
              <a:rPr lang="en-US" dirty="0" err="1" smtClean="0"/>
              <a:t>agavepy</a:t>
            </a:r>
            <a:endParaRPr lang="en-US" dirty="0" smtClean="0"/>
          </a:p>
          <a:p>
            <a:r>
              <a:rPr lang="en-US" dirty="0" err="1" smtClean="0"/>
              <a:t>Pythonic</a:t>
            </a:r>
            <a:r>
              <a:rPr lang="en-US" dirty="0" smtClean="0"/>
              <a:t> wrapper for all Agave endpoints</a:t>
            </a:r>
          </a:p>
          <a:p>
            <a:r>
              <a:rPr lang="en-US" dirty="0" smtClean="0"/>
              <a:t>pip install </a:t>
            </a:r>
            <a:r>
              <a:rPr lang="en-US" dirty="0" err="1" smtClean="0"/>
              <a:t>agavepy</a:t>
            </a:r>
            <a:endParaRPr lang="en-US" dirty="0" smtClean="0"/>
          </a:p>
          <a:p>
            <a:r>
              <a:rPr lang="en-US" dirty="0"/>
              <a:t>Developers actively “dogfooding” the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(Obviously) usable within </a:t>
            </a:r>
            <a:r>
              <a:rPr lang="en-US" dirty="0" err="1" smtClean="0"/>
              <a:t>Jupyter</a:t>
            </a:r>
            <a:endParaRPr lang="en-US" dirty="0"/>
          </a:p>
          <a:p>
            <a:r>
              <a:rPr lang="en-US" dirty="0" smtClean="0"/>
              <a:t>Has had greater uptake by users (not just developers)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8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Agave-aware </a:t>
            </a:r>
            <a:r>
              <a:rPr lang="en-US" dirty="0" err="1" smtClean="0"/>
              <a:t>jupyterHub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8" y="237893"/>
            <a:ext cx="6741897" cy="3189248"/>
          </a:xfrm>
        </p:spPr>
        <p:txBody>
          <a:bodyPr>
            <a:normAutofit/>
          </a:bodyPr>
          <a:lstStyle/>
          <a:p>
            <a:r>
              <a:rPr lang="en-US" dirty="0" smtClean="0"/>
              <a:t>Going one step further – give users a notebook</a:t>
            </a:r>
          </a:p>
          <a:p>
            <a:r>
              <a:rPr lang="en-US" dirty="0" smtClean="0"/>
              <a:t>jupyter.public.tenants.prod.agaveapi.co/</a:t>
            </a:r>
          </a:p>
          <a:p>
            <a:r>
              <a:rPr lang="en-US" dirty="0" smtClean="0"/>
              <a:t>(Free) account creation here</a:t>
            </a:r>
            <a:r>
              <a:rPr lang="en-US" dirty="0"/>
              <a:t>: </a:t>
            </a:r>
            <a:r>
              <a:rPr lang="en-US" dirty="0" smtClean="0"/>
              <a:t>public.tenants.prod.agaveapi.co/</a:t>
            </a:r>
            <a:r>
              <a:rPr lang="en-US" dirty="0" err="1" smtClean="0"/>
              <a:t>create_account</a:t>
            </a:r>
            <a:endParaRPr lang="en-US" dirty="0" smtClean="0"/>
          </a:p>
          <a:p>
            <a:r>
              <a:rPr lang="en-US" dirty="0" smtClean="0"/>
              <a:t>Beta implementation at the moment</a:t>
            </a:r>
          </a:p>
          <a:p>
            <a:pPr lvl="1"/>
            <a:r>
              <a:rPr lang="en-US" dirty="0" smtClean="0"/>
              <a:t>data purges during updates</a:t>
            </a:r>
          </a:p>
          <a:p>
            <a:pPr lvl="1"/>
            <a:r>
              <a:rPr lang="en-US" dirty="0" smtClean="0"/>
              <a:t>Limited capacity on the current VM</a:t>
            </a:r>
          </a:p>
          <a:p>
            <a:pPr lvl="1"/>
            <a:r>
              <a:rPr lang="en-US" dirty="0" smtClean="0"/>
              <a:t>All notebooks run inside Docker containers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8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Full-featured developer portal</a:t>
            </a:r>
          </a:p>
          <a:p>
            <a:r>
              <a:rPr lang="en-US" dirty="0" smtClean="0"/>
              <a:t>Open-source reference implementation of an Angular </a:t>
            </a:r>
            <a:r>
              <a:rPr lang="en-US" dirty="0" err="1" smtClean="0"/>
              <a:t>Javascript</a:t>
            </a:r>
            <a:r>
              <a:rPr lang="en-US" dirty="0" smtClean="0"/>
              <a:t> portal built on Agave</a:t>
            </a:r>
          </a:p>
          <a:p>
            <a:r>
              <a:rPr lang="en-US" dirty="0" smtClean="0"/>
              <a:t>Additional </a:t>
            </a:r>
            <a:r>
              <a:rPr lang="en-US" dirty="0" err="1" smtClean="0"/>
              <a:t>Jupyter</a:t>
            </a:r>
            <a:r>
              <a:rPr lang="en-US" dirty="0" smtClean="0"/>
              <a:t> notebook examples</a:t>
            </a:r>
          </a:p>
          <a:p>
            <a:r>
              <a:rPr lang="en-US" dirty="0" smtClean="0"/>
              <a:t>Production-grade support for a hosted </a:t>
            </a:r>
            <a:r>
              <a:rPr lang="en-US" dirty="0" err="1" smtClean="0"/>
              <a:t>JupyterHub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9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reproducibility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6" y="220165"/>
            <a:ext cx="2274557" cy="299957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30" y="214101"/>
            <a:ext cx="2239951" cy="30117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41"/>
          <a:stretch/>
        </p:blipFill>
        <p:spPr>
          <a:xfrm>
            <a:off x="6483667" y="214101"/>
            <a:ext cx="2534635" cy="30056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4970" y="1209087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36" y="1209086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9318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https://usercontent1.hubstatic.com/11851532_f2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09" y="348758"/>
            <a:ext cx="1169872" cy="8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assembly required…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823" r="11991"/>
          <a:stretch/>
        </p:blipFill>
        <p:spPr>
          <a:xfrm>
            <a:off x="127810" y="187932"/>
            <a:ext cx="3337932" cy="3001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810" y="2707357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831" y="395088"/>
            <a:ext cx="2105025" cy="647700"/>
          </a:xfrm>
          <a:prstGeom prst="rect">
            <a:avLst/>
          </a:prstGeom>
        </p:spPr>
      </p:pic>
      <p:pic>
        <p:nvPicPr>
          <p:cNvPr id="1036" name="Picture 12" descr="http://dev.assets.neo4j.com.s3.amazonaws.com/wp-content/uploads/2014/04/rub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07" y="2339738"/>
            <a:ext cx="1867252" cy="13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21" y="1065676"/>
            <a:ext cx="1390727" cy="139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18058" b="24059"/>
          <a:stretch/>
        </p:blipFill>
        <p:spPr>
          <a:xfrm>
            <a:off x="3720948" y="2489167"/>
            <a:ext cx="1532430" cy="887007"/>
          </a:xfrm>
          <a:prstGeom prst="rect">
            <a:avLst/>
          </a:prstGeom>
        </p:spPr>
      </p:pic>
      <p:pic>
        <p:nvPicPr>
          <p:cNvPr id="1042" name="Picture 18" descr="https://c2.staticflickr.com/4/3095/3172415460_ce2a85308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907" y="1206007"/>
            <a:ext cx="1432154" cy="12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GNU Compiler Collection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62" y="465769"/>
            <a:ext cx="1081197" cy="12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spark.apache.org/images/spark-logo-trademar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69" y="1700332"/>
            <a:ext cx="1696467" cy="8608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46" name="Picture 22" descr="http://doc.rultor.com/images/docker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09" y="1743431"/>
            <a:ext cx="2162890" cy="12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91" y="2932670"/>
            <a:ext cx="2026956" cy="5127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43" y="671410"/>
            <a:ext cx="3954966" cy="22246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52084" y="-122266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5660" y="92589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28747" y="2607019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627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47" y="39433"/>
            <a:ext cx="2834106" cy="50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Scientists, with few exceptions, are </a:t>
            </a:r>
            <a:r>
              <a:rPr lang="en-US" i="1" dirty="0"/>
              <a:t>not trained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Research is hard</a:t>
            </a:r>
          </a:p>
          <a:p>
            <a:r>
              <a:rPr lang="en-US" dirty="0"/>
              <a:t>Coding is hard</a:t>
            </a:r>
          </a:p>
          <a:p>
            <a:r>
              <a:rPr lang="en-US" dirty="0"/>
              <a:t>Research code is </a:t>
            </a:r>
          </a:p>
          <a:p>
            <a:pPr lvl="1"/>
            <a:r>
              <a:rPr lang="en-US" strike="sngStrike" dirty="0"/>
              <a:t>well designed</a:t>
            </a:r>
            <a:r>
              <a:rPr lang="en-US" dirty="0"/>
              <a:t>, </a:t>
            </a:r>
          </a:p>
          <a:p>
            <a:pPr lvl="1"/>
            <a:r>
              <a:rPr lang="en-US" strike="sngStrike" dirty="0"/>
              <a:t>documented</a:t>
            </a:r>
            <a:r>
              <a:rPr lang="en-US" dirty="0"/>
              <a:t>, </a:t>
            </a:r>
          </a:p>
          <a:p>
            <a:pPr lvl="1"/>
            <a:r>
              <a:rPr lang="en-US" strike="sngStrike" dirty="0"/>
              <a:t>leverages design patterns</a:t>
            </a:r>
            <a:r>
              <a:rPr lang="en-US" dirty="0"/>
              <a:t>, </a:t>
            </a:r>
          </a:p>
          <a:p>
            <a:pPr lvl="1"/>
            <a:r>
              <a:rPr lang="en-US" strike="sngStrike" dirty="0"/>
              <a:t>highly reusable</a:t>
            </a:r>
            <a:r>
              <a:rPr lang="en-US" dirty="0"/>
              <a:t>, </a:t>
            </a:r>
          </a:p>
          <a:p>
            <a:pPr lvl="1"/>
            <a:r>
              <a:rPr lang="en-US" strike="sngStrike" dirty="0"/>
              <a:t>portable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usually open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e16a4ce402e4ff6f70e5ebc36c24aad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54" y="176561"/>
            <a:ext cx="2391704" cy="31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45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&gt;= Capability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scientific reproducibility, the impact of your work will be more about accessibility than capability</a:t>
            </a:r>
          </a:p>
          <a:p>
            <a:pPr lvl="1"/>
            <a:r>
              <a:rPr lang="en-US" dirty="0" smtClean="0"/>
              <a:t>Domain grad students, not sys admins, are the early adopters</a:t>
            </a:r>
          </a:p>
          <a:p>
            <a:pPr lvl="1"/>
            <a:r>
              <a:rPr lang="en-US" u="sng" dirty="0" smtClean="0"/>
              <a:t>Where can we focus effort to create community around capability?</a:t>
            </a:r>
            <a:endParaRPr lang="en-US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1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237892"/>
            <a:ext cx="6400800" cy="4387895"/>
          </a:xfrm>
        </p:spPr>
        <p:txBody>
          <a:bodyPr/>
          <a:lstStyle/>
          <a:p>
            <a:r>
              <a:rPr lang="en-US" dirty="0" smtClean="0"/>
              <a:t>What has changed the least about the computation you do over the last 10 years?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do we ask domain researchers to learn to use our tools and data?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5" y="2146506"/>
            <a:ext cx="1041045" cy="1051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754" y="3196683"/>
            <a:ext cx="1701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Memory/CPU/Disk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005" y="1824894"/>
            <a:ext cx="1051560" cy="1051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4850" y="2895600"/>
            <a:ext cx="1681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pic>
        <p:nvPicPr>
          <p:cNvPr id="3074" name="Picture 2" descr="http://www.ninatel.net/img/tecnologia/tecnologiaservicio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40" y="1584866"/>
            <a:ext cx="1051560" cy="105156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/>
          <p:cNvSpPr txBox="1"/>
          <p:nvPr/>
        </p:nvSpPr>
        <p:spPr>
          <a:xfrm>
            <a:off x="4019005" y="2636426"/>
            <a:ext cx="1233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3076" name="Picture 4" descr="http://previewcf.turbosquid.com/Preview/2014/05/19__23_24_59/Dell%20screen%20monitor%20lcd%20keyboard%20mouse.jpgc4cee24a-503f-448e-be4f-ce00b2278d22Lar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75" y="1306737"/>
            <a:ext cx="105156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10605" y="2374984"/>
            <a:ext cx="9492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7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85BF-BBAE-3B4C-B74C-D5A0814F19EA}" type="datetime1">
              <a:rPr lang="en-US" smtClean="0"/>
              <a:t>7/5/16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23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-15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1203</TotalTime>
  <Words>836</Words>
  <Application>Microsoft Macintosh PowerPoint</Application>
  <PresentationFormat>On-screen Show (16:9)</PresentationFormat>
  <Paragraphs>191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SC-15</vt:lpstr>
      <vt:lpstr>Metadata and Reproducibility</vt:lpstr>
      <vt:lpstr>Science as a second thought</vt:lpstr>
      <vt:lpstr>Scientific reproducibility</vt:lpstr>
      <vt:lpstr>Some assembly required…</vt:lpstr>
      <vt:lpstr>PowerPoint Presentation</vt:lpstr>
      <vt:lpstr>Scientists, with few exceptions, are not trained programmers</vt:lpstr>
      <vt:lpstr>Accessibility &gt;= Capability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 infrastructure: Systems</vt:lpstr>
      <vt:lpstr>Backend infrastructure: Apps</vt:lpstr>
      <vt:lpstr>Backend Infrastructure: 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Developer Command-line tools</vt:lpstr>
      <vt:lpstr>What about Jupyter?</vt:lpstr>
      <vt:lpstr>agavepy</vt:lpstr>
      <vt:lpstr>Agave-aware jupyterHub</vt:lpstr>
      <vt:lpstr>What’s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Stelmaszek</dc:creator>
  <cp:lastModifiedBy>John Fonner</cp:lastModifiedBy>
  <cp:revision>43</cp:revision>
  <dcterms:created xsi:type="dcterms:W3CDTF">2015-10-28T15:55:35Z</dcterms:created>
  <dcterms:modified xsi:type="dcterms:W3CDTF">2016-07-05T10:41:10Z</dcterms:modified>
</cp:coreProperties>
</file>